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14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38377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96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403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873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63546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01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346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56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361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6317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0301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2856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11" orient="horz" pos="1368" userDrawn="1">
          <p15:clr>
            <a:srgbClr val="F26B43"/>
          </p15:clr>
        </p15:guide>
        <p15:guide id="12" orient="horz" pos="1440" userDrawn="1">
          <p15:clr>
            <a:srgbClr val="F26B43"/>
          </p15:clr>
        </p15:guide>
        <p15:guide id="13" orient="horz" pos="3696" userDrawn="1">
          <p15:clr>
            <a:srgbClr val="F26B43"/>
          </p15:clr>
        </p15:guide>
        <p15:guide id="14" orient="horz" pos="432" userDrawn="1">
          <p15:clr>
            <a:srgbClr val="F26B43"/>
          </p15:clr>
        </p15:guide>
        <p15:guide id="15" orient="horz" pos="1512" userDrawn="1">
          <p15:clr>
            <a:srgbClr val="F26B43"/>
          </p15:clr>
        </p15:guide>
        <p15:guide id="16" pos="5184" userDrawn="1">
          <p15:clr>
            <a:srgbClr val="F26B43"/>
          </p15:clr>
        </p15:guide>
        <p15:guide id="17" pos="702" userDrawn="1">
          <p15:clr>
            <a:srgbClr val="F26B43"/>
          </p15:clr>
        </p15:guide>
        <p15:guide id="18" pos="6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1458" y="911632"/>
            <a:ext cx="7954027" cy="992324"/>
          </a:xfrm>
        </p:spPr>
        <p:txBody>
          <a:bodyPr/>
          <a:lstStyle/>
          <a:p>
            <a:r>
              <a:rPr lang="ru-RU" sz="1800" b="1" i="1" dirty="0" smtClean="0"/>
              <a:t>Муниципальное бюджетное дошкольное образовательное учреждение «детский сад «</a:t>
            </a:r>
            <a:r>
              <a:rPr lang="ru-RU" sz="1800" b="1" i="1" dirty="0" err="1" smtClean="0"/>
              <a:t>алёнушка</a:t>
            </a:r>
            <a:r>
              <a:rPr lang="ru-RU" sz="1800" b="1" i="1" dirty="0" smtClean="0"/>
              <a:t>» посёлка </a:t>
            </a:r>
            <a:r>
              <a:rPr lang="ru-RU" sz="1800" b="1" i="1" dirty="0" err="1" smtClean="0"/>
              <a:t>эгвекинота</a:t>
            </a:r>
            <a:r>
              <a:rPr lang="ru-RU" sz="1800" b="1" i="1" dirty="0" smtClean="0"/>
              <a:t>»</a:t>
            </a:r>
            <a:endParaRPr lang="ru-RU" sz="18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2762" y="2167003"/>
            <a:ext cx="7517149" cy="2317315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«Проблемы речевого развития в современной практике работы дошкольных учреждений»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793868" y="4233796"/>
            <a:ext cx="7517149" cy="2041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5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3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Педсовет № 2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подготовила: заместитель заведующего по ВМРР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Г.Н.Стрельцова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86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278" y="159707"/>
            <a:ext cx="7200900" cy="692063"/>
          </a:xfrm>
        </p:spPr>
        <p:txBody>
          <a:bodyPr/>
          <a:lstStyle/>
          <a:p>
            <a:pPr algn="ctr"/>
            <a:r>
              <a:rPr lang="ru-RU" dirty="0"/>
              <a:t>Обучение на занятиях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77" y="751561"/>
            <a:ext cx="7941502" cy="59561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77" y="751561"/>
            <a:ext cx="8075112" cy="60563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76" y="751560"/>
            <a:ext cx="8075114" cy="60563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65" y="751558"/>
            <a:ext cx="8075113" cy="60563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64" y="751556"/>
            <a:ext cx="8208725" cy="615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0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392" y="97076"/>
            <a:ext cx="8378347" cy="1485900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Художественная литература, различные виды искусства (изобразительное, музыка, театр)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74" y="1437688"/>
            <a:ext cx="5008063" cy="26332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432" y="4070960"/>
            <a:ext cx="4270308" cy="268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9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301" y="122129"/>
            <a:ext cx="8254651" cy="654485"/>
          </a:xfrm>
        </p:spPr>
        <p:txBody>
          <a:bodyPr>
            <a:normAutofit/>
          </a:bodyPr>
          <a:lstStyle/>
          <a:p>
            <a:r>
              <a:rPr lang="ru-RU" sz="3600" dirty="0"/>
              <a:t>Современные технологии и методы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29768" y="776614"/>
            <a:ext cx="4784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48902" y="1246433"/>
            <a:ext cx="2908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технологии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2648" y="1716252"/>
            <a:ext cx="22141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Мнемотехника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66124" y="3286899"/>
            <a:ext cx="1137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03809" y="2763350"/>
            <a:ext cx="2100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ИКТ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47069" y="2239801"/>
            <a:ext cx="27542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ТРИЗ - технологии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93" y="2999081"/>
            <a:ext cx="3158819" cy="375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7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34" y="159707"/>
            <a:ext cx="7200900" cy="67953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Работа </a:t>
            </a:r>
            <a:r>
              <a:rPr lang="ru-RU" dirty="0"/>
              <a:t>с родителями.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037" y="999994"/>
            <a:ext cx="4338965" cy="26701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577" y="3830876"/>
            <a:ext cx="4455037" cy="28901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37" y="4371584"/>
            <a:ext cx="3530635" cy="23494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t="2973" r="13960"/>
          <a:stretch/>
        </p:blipFill>
        <p:spPr>
          <a:xfrm>
            <a:off x="5304893" y="999994"/>
            <a:ext cx="3664721" cy="211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9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97" y="187891"/>
            <a:ext cx="8217073" cy="726510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стандарте выделено 7 компонентов речевого развития.</a:t>
            </a:r>
            <a:b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6613" y="914401"/>
            <a:ext cx="8016657" cy="442690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владение речью</a:t>
            </a:r>
            <a:r>
              <a:rPr lang="ru-RU" dirty="0"/>
              <a:t>, как средством общения и культуры</a:t>
            </a:r>
            <a:r>
              <a:rPr lang="ru-RU" dirty="0" smtClean="0"/>
              <a:t>;</a:t>
            </a:r>
          </a:p>
          <a:p>
            <a:r>
              <a:rPr lang="ru-RU" dirty="0" smtClean="0"/>
              <a:t>обогащение </a:t>
            </a:r>
            <a:r>
              <a:rPr lang="ru-RU" dirty="0"/>
              <a:t>активного словаря (пассивный итак большой</a:t>
            </a:r>
            <a:r>
              <a:rPr lang="ru-RU" dirty="0" smtClean="0"/>
              <a:t>);</a:t>
            </a:r>
          </a:p>
          <a:p>
            <a:r>
              <a:rPr lang="ru-RU" dirty="0" smtClean="0"/>
              <a:t>развитие </a:t>
            </a:r>
            <a:r>
              <a:rPr lang="ru-RU" dirty="0"/>
              <a:t>связной грамматически правильной диалогической и монологической речи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развитие </a:t>
            </a:r>
            <a:r>
              <a:rPr lang="ru-RU" dirty="0"/>
              <a:t>речевого творчества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развитие </a:t>
            </a:r>
            <a:r>
              <a:rPr lang="ru-RU" dirty="0"/>
              <a:t>звуковой и интонационной культуры речи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развитие </a:t>
            </a:r>
            <a:r>
              <a:rPr lang="ru-RU" dirty="0"/>
              <a:t>фонематического слуха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знакомство </a:t>
            </a:r>
            <a:r>
              <a:rPr lang="ru-RU" dirty="0"/>
              <a:t>с книжной культурой, детской литературой, понимание на слух текстов разных жанров детской литературы</a:t>
            </a:r>
            <a:r>
              <a:rPr lang="ru-RU" dirty="0" smtClean="0"/>
              <a:t>;</a:t>
            </a:r>
          </a:p>
          <a:p>
            <a:r>
              <a:rPr lang="ru-RU" dirty="0" smtClean="0"/>
              <a:t>формирование </a:t>
            </a:r>
            <a:r>
              <a:rPr lang="ru-RU" dirty="0"/>
              <a:t>звуковой аналитико-синтетической активности        как предпосылки обучения грамоте.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742" y="4892179"/>
            <a:ext cx="2379944" cy="185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4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937" y="288098"/>
            <a:ext cx="8580329" cy="638827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проблемы развития речи дошкольника: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4986" y="926925"/>
            <a:ext cx="8436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•	Односложная, состоящая лишь из простых предложений речь (так называемая «ситуативная» речь). Неспособность грамматически правильно построить распространенное предложение.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4986" y="1850255"/>
            <a:ext cx="68767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•	Бедность речи. Недостаточный словарный запас.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4985" y="2219587"/>
            <a:ext cx="82609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•	Замусоривание речи сленговыми словами (результат просмотров телевизионных передач), употребление нелитературных слов и выражений.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4984" y="3142917"/>
            <a:ext cx="84362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•	Бедная диалогическая речь: неспособность грамотно и доступно сформулировать вопрос, построить краткий или развернутый ответ, если это необходимо и уместно.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4982" y="4066247"/>
            <a:ext cx="82609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•	Неспособность построить монолог: например, сюжетный или описательный рассказ на предложенную тему, пересказ текста своими словами. (А ведь к школе приобрести это умение просто необходимо)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4981" y="4989577"/>
            <a:ext cx="8260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•	Отсутствие логического обоснования своих утверждений и выводов.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4980" y="5360305"/>
            <a:ext cx="8260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•	Отсутствие навыков культуры речи: неумение использовать интонации, регулировать громкость голоса и темп речи и т. д.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4980" y="6097573"/>
            <a:ext cx="3801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•	Плохая дикция.</a:t>
            </a:r>
          </a:p>
        </p:txBody>
      </p:sp>
    </p:spTree>
    <p:extLst>
      <p:ext uri="{BB962C8B-B14F-4D97-AF65-F5344CB8AC3E}">
        <p14:creationId xmlns:p14="http://schemas.microsoft.com/office/powerpoint/2010/main" val="379984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2564" y="0"/>
            <a:ext cx="85114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нарушения затрудняют общение, отрицательно влияют на мыслительную деятельность, ведут к изменениям в эмоциональной сфере ребенка, ограничивают овладение понятийными значениями и речевыми образцами.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482" y="3655462"/>
            <a:ext cx="4395597" cy="30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9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954" y="184759"/>
            <a:ext cx="7200900" cy="566803"/>
          </a:xfrm>
        </p:spPr>
        <p:txBody>
          <a:bodyPr>
            <a:norm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влияет на развитие речи детей?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832595"/>
              </p:ext>
            </p:extLst>
          </p:nvPr>
        </p:nvGraphicFramePr>
        <p:xfrm>
          <a:off x="1002083" y="1021218"/>
          <a:ext cx="7402882" cy="4797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2882">
                  <a:extLst>
                    <a:ext uri="{9D8B030D-6E8A-4147-A177-3AD203B41FA5}">
                      <a16:colId xmlns:a16="http://schemas.microsoft.com/office/drawing/2014/main" val="537958328"/>
                    </a:ext>
                  </a:extLst>
                </a:gridCol>
              </a:tblGrid>
              <a:tr h="665851">
                <a:tc>
                  <a:txBody>
                    <a:bodyPr/>
                    <a:lstStyle/>
                    <a:p>
                      <a:r>
                        <a:rPr lang="ru-RU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Гиперопека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92800"/>
                  </a:ext>
                </a:extLst>
              </a:tr>
              <a:tr h="665851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Тревожность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300783"/>
                  </a:ext>
                </a:extLst>
              </a:tr>
              <a:tr h="665851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Протест ребенка из-за чрезмерного давления со стороны взрослых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542258"/>
                  </a:ext>
                </a:extLst>
              </a:tr>
              <a:tr h="665851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Соска, памперс и планшет!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783459"/>
                  </a:ext>
                </a:extLst>
              </a:tr>
              <a:tr h="665851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Современные игрушки: планшеты, телефоны, телевизоры.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409116"/>
                  </a:ext>
                </a:extLst>
              </a:tr>
              <a:tr h="665851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Опережающее развитие! 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590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2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77" y="4072609"/>
            <a:ext cx="8818323" cy="27853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3775" y="438411"/>
            <a:ext cx="8392439" cy="3319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вот ребенок поступил в детский сад.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Роль на речевое развитие отводитс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педагогам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Программа детского сада ставит перед воспитателем задачу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научить каждого ребенка содержательно, грамматически правильно, связно и последовательно излагать свои мысли. Речь ребенка должна быть живой, эмоционально выразительной.</a:t>
            </a:r>
            <a:endParaRPr lang="ru-RU" sz="2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21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74233"/>
              </p:ext>
            </p:extLst>
          </p:nvPr>
        </p:nvGraphicFramePr>
        <p:xfrm>
          <a:off x="889348" y="344814"/>
          <a:ext cx="7916449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6449">
                  <a:extLst>
                    <a:ext uri="{9D8B030D-6E8A-4147-A177-3AD203B41FA5}">
                      <a16:colId xmlns:a16="http://schemas.microsoft.com/office/drawing/2014/main" val="2673339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речевого развития детей: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375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Общение взрослых и детей, формирование коммуникативных навыков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498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Культурная языковая среда, речь воспитателя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440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на занятиях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579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Художественная литература, различные виды искусства (изобразительное, музыка, театр)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367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Современные технологии и методы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306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родителями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974665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931" y="4596188"/>
            <a:ext cx="3066554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1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406" y="197285"/>
            <a:ext cx="7841293" cy="1168052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Важнейшим средством развития речи является общение.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06" y="1365337"/>
            <a:ext cx="2114550" cy="21621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784" y="1365336"/>
            <a:ext cx="2875975" cy="21621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6620" y="1365337"/>
            <a:ext cx="2476500" cy="21621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7227" y="3527511"/>
            <a:ext cx="4914723" cy="333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1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775" y="147181"/>
            <a:ext cx="8354861" cy="144362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Подражая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взрослым, дети перенимают не только достоинства, но и недостатки. Отсюда сложились требования к речи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взрослого: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3775" y="1424274"/>
            <a:ext cx="8217074" cy="4848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Речь должна быть содержательной, логичной и точной.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Должна быть доступной (соответствие возрасту ребенка).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Речь должна быть лексически, фонетически и грамматически правильной.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речи должно использоваться художественное слово.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Речь должна быть выразительной.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Речь должна быть эмоционально насыщенной.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Взрослый, разговаривая с ребенком, не должен торопиться. Слова произносятся достаточно громко, чтобы ребенок смог расслышать все звуки.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Взрослый должен знать и соблюдать речевой этикет.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Слова взрослого должны соответствовать его делам.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97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</TotalTime>
  <Words>564</Words>
  <Application>Microsoft Office PowerPoint</Application>
  <PresentationFormat>Экран (4:3)</PresentationFormat>
  <Paragraphs>61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Calibri</vt:lpstr>
      <vt:lpstr>Franklin Gothic Book</vt:lpstr>
      <vt:lpstr>Monotype Corsiva</vt:lpstr>
      <vt:lpstr>Symbol</vt:lpstr>
      <vt:lpstr>Times New Roman</vt:lpstr>
      <vt:lpstr>Crop</vt:lpstr>
      <vt:lpstr>Муниципальное бюджетное дошкольное образовательное учреждение «детский сад «алёнушка» посёлка эгвекинота»</vt:lpstr>
      <vt:lpstr> В стандарте выделено 7 компонентов речевого развития. </vt:lpstr>
      <vt:lpstr>Типичные проблемы развития речи дошкольника:</vt:lpstr>
      <vt:lpstr>Презентация PowerPoint</vt:lpstr>
      <vt:lpstr>Что влияет на развитие речи детей? </vt:lpstr>
      <vt:lpstr>Презентация PowerPoint</vt:lpstr>
      <vt:lpstr>Презентация PowerPoint</vt:lpstr>
      <vt:lpstr>Важнейшим средством развития речи является общение.</vt:lpstr>
      <vt:lpstr>Подражая взрослым, дети перенимают не только достоинства, но и недостатки. Отсюда сложились требования к речи взрослого:</vt:lpstr>
      <vt:lpstr>Обучение на занятиях</vt:lpstr>
      <vt:lpstr>Художественная литература, различные виды искусства (изобразительное, музыка, театр)</vt:lpstr>
      <vt:lpstr>Современные технологии и методы</vt:lpstr>
      <vt:lpstr>Работа с родителями.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22</cp:revision>
  <dcterms:created xsi:type="dcterms:W3CDTF">2022-11-20T21:30:23Z</dcterms:created>
  <dcterms:modified xsi:type="dcterms:W3CDTF">2022-11-30T23:29:35Z</dcterms:modified>
</cp:coreProperties>
</file>