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58" r:id="rId3"/>
    <p:sldId id="259" r:id="rId4"/>
    <p:sldId id="274" r:id="rId5"/>
    <p:sldId id="273" r:id="rId6"/>
    <p:sldId id="270" r:id="rId7"/>
    <p:sldId id="271" r:id="rId8"/>
    <p:sldId id="272" r:id="rId9"/>
    <p:sldId id="265" r:id="rId10"/>
    <p:sldId id="266" r:id="rId11"/>
    <p:sldId id="267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&#1063;&#1072;&#1081;&#1082;&#1072;.docx" TargetMode="Externa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&#1063;&#1091;&#1082;&#1086;&#1090;&#1089;&#1082;&#1080;&#1077;%20&#1085;&#1072;&#1088;&#1086;&#1076;&#1085;&#1099;&#1077;%20&#1089;&#1082;&#1072;&#1079;&#1082;&#1080;.pd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" Target="slide8.xml"/><Relationship Id="rId7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7.xml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&#1042;&#1086;&#1088;&#1086;&#1085;%20&#1080;%20&#1083;&#1080;&#1089;&#1072;%20&#1053;&#1091;&#1090;&#1101;&#1085;&#1101;&#1091;&#1090;.ppt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&#1050;&#1072;&#1082;%20&#1077;&#1074;&#1088;&#1072;&#1078;&#1082;&#1072;%20&#1080;%20&#1084;&#1077;&#1076;&#1074;&#1077;&#1076;&#1100;%20&#1085;&#1086;&#1088;&#1072;&#1084;&#1080;%20&#1087;&#1086;&#1084;&#1077;&#1085;&#1103;&#1083;&#1080;&#1089;&#1100;.pptx" TargetMode="Externa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&#1042;&#1089;&#1077;&#1084;&#1086;&#1075;&#1091;&#1097;&#1072;&#1103;%20&#1050;&#1072;&#1090;&#1075;&#1099;&#1088;&#1075;&#1099;&#1085;.doc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&#1042;&#1072;&#1085;&#1082;&#1072;&#1095;&#1082;&#1086;&#1088;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5760640" cy="518457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5298" y="404664"/>
            <a:ext cx="698477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ФОЛЬКЛОР</a:t>
            </a:r>
            <a:endParaRPr lang="ru-RU" sz="66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87924" y="5445224"/>
            <a:ext cx="488446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ЧУКОТКИ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20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251" y="5403386"/>
            <a:ext cx="1258254" cy="125825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314146"/>
            <a:ext cx="612068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/>
                <a:ea typeface="Times New Roman"/>
              </a:rPr>
              <a:t>Социально-бытовые сказки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37534" y="1127718"/>
            <a:ext cx="391100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социально-бытовых сказках нашло отражение имущественное неравенство между богатыми и бедными. Эти сказки носят часто басенный характер: рассказчик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добродушной иронией высмеивает глупость, неповоротливость, неприспособленность своих персонажей к преодолению жизненных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трудностей.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5174145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Социально-бытовые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сказки обязательно заканчиваются победой героев. Несправедливо обиженные, побеждают жадных и хитрых. </a:t>
            </a:r>
          </a:p>
        </p:txBody>
      </p:sp>
      <p:pic>
        <p:nvPicPr>
          <p:cNvPr id="1026" name="Picture 2" descr="C:\Users\Светланка\Desktop\ФОЛЬКЛОР ЧУКОТКИ\Чукотские сказки\img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12342"/>
            <a:ext cx="4884025" cy="340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32485" y="4512426"/>
            <a:ext cx="8178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Герою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бытовой сказки помогают не чудесные помощники, а ум, справедливость, находчивость, превосходство в силе и ловкости.</a:t>
            </a:r>
          </a:p>
        </p:txBody>
      </p:sp>
      <p:sp>
        <p:nvSpPr>
          <p:cNvPr id="4" name="Прямоугольник с двумя скругленными противолежащими углами 3">
            <a:hlinkClick r:id="rId5" action="ppaction://hlinkfile"/>
          </p:cNvPr>
          <p:cNvSpPr/>
          <p:nvPr/>
        </p:nvSpPr>
        <p:spPr>
          <a:xfrm>
            <a:off x="1547664" y="6175799"/>
            <a:ext cx="3055444" cy="515029"/>
          </a:xfrm>
          <a:prstGeom prst="round2DiagRect">
            <a:avLst>
              <a:gd name="adj1" fmla="val 50000"/>
              <a:gd name="adj2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9754" y="6167608"/>
            <a:ext cx="12470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Чайка</a:t>
            </a:r>
            <a:endParaRPr lang="ru-RU" sz="2800" b="1" i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37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07574"/>
            <a:ext cx="1313309" cy="131330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1872" y="332656"/>
            <a:ext cx="416812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Чукотские сказки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>
            <a:hlinkClick r:id="rId4" action="ppaction://hlinkfile"/>
          </p:cNvPr>
          <p:cNvSpPr/>
          <p:nvPr/>
        </p:nvSpPr>
        <p:spPr>
          <a:xfrm>
            <a:off x="270937" y="6001410"/>
            <a:ext cx="3544742" cy="492597"/>
          </a:xfrm>
          <a:prstGeom prst="round2DiagRect">
            <a:avLst>
              <a:gd name="adj1" fmla="val 50000"/>
              <a:gd name="adj2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7861" y="1154093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Удивительное в волшебном мире чукотских сказок уживается с реальными событиями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Чукотские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сказки имеют глубокий, жизненный смысл, а их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неправдоподобность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фантазия служит более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яркому выражению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их поучительного смысла. С первых же слов они вводят нас в свой неповторимый мир, в котором всё удивляет: звери разговаривают, люди понимают язык животных, борьба с чудовищами, волшебные спуски в подземные миры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42629" y="3337674"/>
            <a:ext cx="59473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Сказка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 нас быть добрыми и справедливыми, противостоять врагу, бороться со злом. Человек видит недостатки в собственной жизни и в жизни других людей, и сказки помогают искоренять их. Сказки не только развлекают, но и учат, воспитывают людей честных и добрых, на которых можно положиться в тяжёлую 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пору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испытаний.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54394" y="3536217"/>
            <a:ext cx="2705438" cy="2098298"/>
            <a:chOff x="5565987" y="2505034"/>
            <a:chExt cx="1828484" cy="1262831"/>
          </a:xfrm>
        </p:grpSpPr>
        <p:pic>
          <p:nvPicPr>
            <p:cNvPr id="11" name="Picture 2" descr="C:\Users\Светланка\Desktop\ФОЛЬКЛОР ЧУКОТКИ\ФОЛЬКЛОР ЧУКОТКИ\Чукотские сказки\b060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61255">
              <a:off x="5565987" y="2505715"/>
              <a:ext cx="1006852" cy="1262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Светланка\Desktop\ФОЛЬКЛОР ЧУКОТКИ\ФОЛЬКЛОР ЧУКОТКИ\Чукотские сказки\4e0c8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83410">
              <a:off x="6457103" y="2505034"/>
              <a:ext cx="937368" cy="1249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Прямоугольник 12"/>
          <p:cNvSpPr/>
          <p:nvPr/>
        </p:nvSpPr>
        <p:spPr>
          <a:xfrm>
            <a:off x="331873" y="6047653"/>
            <a:ext cx="33760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Чукотские  сказки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71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ка\Desktop\ФОЛЬКЛОР ЧУКОТКИ\Чукотские сказки\4e8ff1f390664b16dd2f165daab54bf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96" y="40432"/>
            <a:ext cx="91371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 smtClean="0">
                <a:ln w="1905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Вот и сказке конец</a:t>
            </a:r>
            <a:endParaRPr lang="ru-RU" sz="4400" b="1" i="1" dirty="0">
              <a:ln w="1905"/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87416" y="5589240"/>
            <a:ext cx="52565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молодец</a:t>
            </a:r>
            <a:r>
              <a:rPr lang="ru-RU" sz="6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!!!</a:t>
            </a:r>
            <a:endParaRPr lang="ru-RU" sz="6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786838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4400" b="1" i="1" dirty="0" smtClean="0">
                <a:ln w="1905"/>
                <a:solidFill>
                  <a:srgbClr val="809EC2">
                    <a:lumMod val="60000"/>
                    <a:lumOff val="4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i="1" dirty="0">
                <a:ln w="1905"/>
                <a:solidFill>
                  <a:srgbClr val="809EC2">
                    <a:lumMod val="60000"/>
                    <a:lumOff val="4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 кто </a:t>
            </a:r>
            <a:r>
              <a:rPr lang="ru-RU" sz="4400" b="1" i="1" dirty="0" smtClean="0">
                <a:ln w="1905"/>
                <a:solidFill>
                  <a:srgbClr val="809EC2">
                    <a:lumMod val="60000"/>
                    <a:lumOff val="4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слушал</a:t>
            </a:r>
            <a:endParaRPr lang="ru-RU" sz="4400" b="1" i="1" dirty="0">
              <a:ln w="1905"/>
              <a:solidFill>
                <a:srgbClr val="809EC2">
                  <a:lumMod val="60000"/>
                  <a:lumOff val="4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49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25144"/>
            <a:ext cx="2002485" cy="200248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8280920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 smtClean="0">
                <a:solidFill>
                  <a:srgbClr val="000000"/>
                </a:solidFill>
                <a:ea typeface="Calibri"/>
                <a:cs typeface="Times New Roman"/>
              </a:rPr>
              <a:t>          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ea typeface="Calibri"/>
                <a:cs typeface="Times New Roman"/>
              </a:rPr>
              <a:t>Фольклор 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ea typeface="Calibri"/>
                <a:cs typeface="Times New Roman"/>
              </a:rPr>
              <a:t>– это народное творчество, очень нужное и важное для изучения народной психологии в наши дни. Фольклор включает в себя произведения, передающие основные важнейшие представления народа о главных жизненных ценностях: труде, семье, любви, общественном долге, родине.</a:t>
            </a:r>
            <a:br>
              <a:rPr lang="ru-RU" sz="2800" b="1" i="1" dirty="0">
                <a:solidFill>
                  <a:schemeClr val="accent3">
                    <a:lumMod val="50000"/>
                  </a:schemeClr>
                </a:solidFill>
                <a:ea typeface="Calibri"/>
                <a:cs typeface="Times New Roman"/>
              </a:rPr>
            </a:b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ea typeface="Calibri"/>
                <a:cs typeface="Times New Roman"/>
              </a:rPr>
              <a:t>На этих произведениях воспитываемся мы и сейчас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ea typeface="Calibri"/>
                <a:cs typeface="Times New Roman"/>
              </a:rPr>
              <a:t>.    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a typeface="Calibri"/>
                <a:cs typeface="Times New Roman"/>
              </a:rPr>
              <a:t>                                                                              </a:t>
            </a:r>
            <a:r>
              <a:rPr lang="ru-RU" sz="2000" b="1" i="1" dirty="0" smtClean="0">
                <a:solidFill>
                  <a:srgbClr val="000000"/>
                </a:solidFill>
                <a:ea typeface="Calibri"/>
                <a:cs typeface="Times New Roman"/>
              </a:rPr>
              <a:t>                                                                                       </a:t>
            </a:r>
            <a:endParaRPr lang="ru-RU" sz="2000" dirty="0">
              <a:effectLst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5115065"/>
            <a:ext cx="3645705" cy="611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ea typeface="Calibri"/>
                <a:cs typeface="Times New Roman"/>
              </a:rPr>
              <a:t>Л.Н. Толстой</a:t>
            </a:r>
            <a:endParaRPr lang="ru-RU" sz="3200" dirty="0">
              <a:solidFill>
                <a:schemeClr val="bg2">
                  <a:lumMod val="25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536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0480"/>
            <a:ext cx="3384376" cy="338437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332656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Основные </a:t>
            </a:r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жанры </a:t>
            </a: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чукотского фольклора</a:t>
            </a:r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7140" y="2132856"/>
            <a:ext cx="18002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МИФЫ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71800" y="2136596"/>
            <a:ext cx="18002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СКАЗКИ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004048" y="3748755"/>
            <a:ext cx="252028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СКАЗАНИЯ</a:t>
            </a:r>
            <a:endParaRPr lang="ru-RU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042525" y="5012668"/>
            <a:ext cx="3384375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ИСТОРИЧЕСКИЕ </a:t>
            </a:r>
          </a:p>
          <a:p>
            <a:pPr algn="ctr"/>
            <a:r>
              <a:rPr lang="ru-RU" sz="3200" b="1" dirty="0" smtClean="0"/>
              <a:t>ПРЕДАНИЯ</a:t>
            </a:r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36096" y="2132856"/>
            <a:ext cx="2664296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БЫТОВЫЕ РАССКАЗЫ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17409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88640"/>
            <a:ext cx="8424936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3200" b="1" dirty="0">
                <a:solidFill>
                  <a:schemeClr val="bg1"/>
                </a:solidFill>
                <a:latin typeface="Times New Roman"/>
                <a:ea typeface="Times New Roman"/>
              </a:rPr>
              <a:t>Общие сведения о чукотском </a:t>
            </a:r>
            <a:r>
              <a:rPr lang="ru-RU" sz="32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фольклоре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64659" y="2847712"/>
            <a:ext cx="37167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одним из любимых и популярных жанров 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устного народного творчества у чукчей является сказка. 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Народную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мудрость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постигали 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чукотские дети,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сидя долгими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зимними вечерами 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яранге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костра,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слушая 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незамысловатую 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 бабушек под нескончаемую 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песню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пурги.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068" y="5301208"/>
            <a:ext cx="1457325" cy="1457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5" y="908720"/>
            <a:ext cx="9036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Разнообразен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богат чукотский фольклор. Он духовно объединял и скреплял чукчей в их нелёгком труде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борьбе за жизнь, передавая из поколения в поколение опыт выпаса оленей, приёмы охоты.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мёрзлой чукотской земле слагались предания, личные песни, рождались красочные легенды и мифы. И во всём этом проявились разум и душа народа, его мудрость, представление о мире и времени.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8" name="Picture 4" descr="C:\Users\Светланка\Desktop\ФОЛЬКЛОР ЧУКОТКИ\ФОЛЬКЛОР ЧУКОТКИ\Чукотские сказки\2803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70" y="2983017"/>
            <a:ext cx="4892024" cy="346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80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spect="1"/>
          </p:cNvSpPr>
          <p:nvPr/>
        </p:nvSpPr>
        <p:spPr>
          <a:xfrm>
            <a:off x="375594" y="4221088"/>
            <a:ext cx="2520280" cy="1080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/>
                <a:ea typeface="Times New Roman"/>
                <a:hlinkClick r:id="rId2" action="ppaction://hlinksldjump"/>
              </a:rPr>
              <a:t>Социально-бытовые сказки</a:t>
            </a:r>
            <a:endParaRPr lang="ru-RU" sz="2000" b="1" dirty="0"/>
          </a:p>
        </p:txBody>
      </p:sp>
      <p:sp>
        <p:nvSpPr>
          <p:cNvPr id="6" name="TextBox 5"/>
          <p:cNvSpPr txBox="1">
            <a:spLocks noChangeAspect="1"/>
          </p:cNvSpPr>
          <p:nvPr/>
        </p:nvSpPr>
        <p:spPr>
          <a:xfrm>
            <a:off x="5775347" y="2781088"/>
            <a:ext cx="2520000" cy="1440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/>
                <a:ea typeface="Times New Roman"/>
                <a:hlinkClick r:id="rId3" action="ppaction://hlinksldjump"/>
              </a:rPr>
              <a:t>Волшебно-мифологические </a:t>
            </a:r>
            <a:r>
              <a:rPr lang="ru-RU" sz="2000" b="1" dirty="0" smtClean="0">
                <a:latin typeface="Times New Roman"/>
                <a:ea typeface="Times New Roman"/>
                <a:hlinkClick r:id="rId3" action="ppaction://hlinksldjump"/>
              </a:rPr>
              <a:t>сказки</a:t>
            </a:r>
            <a:endParaRPr lang="ru-RU" sz="2000" b="1" dirty="0"/>
          </a:p>
        </p:txBody>
      </p:sp>
      <p:sp>
        <p:nvSpPr>
          <p:cNvPr id="7" name="TextBox 6"/>
          <p:cNvSpPr txBox="1">
            <a:spLocks/>
          </p:cNvSpPr>
          <p:nvPr/>
        </p:nvSpPr>
        <p:spPr>
          <a:xfrm>
            <a:off x="5775347" y="4890585"/>
            <a:ext cx="2520000" cy="1440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/>
                <a:ea typeface="Times New Roman"/>
                <a:hlinkClick r:id="rId4" action="ppaction://hlinksldjump"/>
              </a:rPr>
              <a:t>Героические и исторические предания и сказания</a:t>
            </a:r>
            <a:endParaRPr lang="ru-RU" sz="2000" b="1" dirty="0"/>
          </a:p>
        </p:txBody>
      </p:sp>
      <p:sp>
        <p:nvSpPr>
          <p:cNvPr id="8" name="TextBox 7"/>
          <p:cNvSpPr txBox="1">
            <a:spLocks noChangeAspect="1"/>
          </p:cNvSpPr>
          <p:nvPr/>
        </p:nvSpPr>
        <p:spPr>
          <a:xfrm>
            <a:off x="2352939" y="5610585"/>
            <a:ext cx="2520000" cy="1080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/>
                <a:ea typeface="Times New Roman"/>
                <a:hlinkClick r:id="rId5" action="ppaction://hlinksldjump"/>
              </a:rPr>
              <a:t>Сказки </a:t>
            </a:r>
          </a:p>
          <a:p>
            <a:pPr algn="ctr"/>
            <a:r>
              <a:rPr lang="ru-RU" sz="2000" b="1" dirty="0" smtClean="0">
                <a:latin typeface="Times New Roman"/>
                <a:ea typeface="Times New Roman"/>
                <a:hlinkClick r:id="rId5" action="ppaction://hlinksldjump"/>
              </a:rPr>
              <a:t>о животных</a:t>
            </a:r>
            <a:endParaRPr lang="ru-RU" sz="2000" b="1" dirty="0"/>
          </a:p>
        </p:txBody>
      </p:sp>
      <p:sp>
        <p:nvSpPr>
          <p:cNvPr id="9" name="TextBox 8"/>
          <p:cNvSpPr txBox="1">
            <a:spLocks noChangeAspect="1"/>
          </p:cNvSpPr>
          <p:nvPr/>
        </p:nvSpPr>
        <p:spPr>
          <a:xfrm>
            <a:off x="5734559" y="571673"/>
            <a:ext cx="2520000" cy="1440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/>
                <a:ea typeface="Times New Roman"/>
                <a:hlinkClick r:id="rId6" action="ppaction://hlinksldjump"/>
              </a:rPr>
              <a:t>Космогонические предания </a:t>
            </a:r>
            <a:endParaRPr lang="ru-RU" sz="2000" b="1" dirty="0" smtClean="0">
              <a:latin typeface="Times New Roman"/>
              <a:ea typeface="Times New Roman"/>
              <a:hlinkClick r:id="rId6" action="ppaction://hlinksldjump"/>
            </a:endParaRPr>
          </a:p>
          <a:p>
            <a:pPr algn="ctr"/>
            <a:r>
              <a:rPr lang="ru-RU" sz="2000" b="1" dirty="0" smtClean="0">
                <a:latin typeface="Times New Roman"/>
                <a:ea typeface="Times New Roman"/>
                <a:hlinkClick r:id="rId6" action="ppaction://hlinksldjump"/>
              </a:rPr>
              <a:t>и мифы</a:t>
            </a:r>
            <a:endParaRPr lang="ru-RU" sz="2000" b="1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375594" y="290982"/>
            <a:ext cx="4464496" cy="3634214"/>
            <a:chOff x="283481" y="180648"/>
            <a:chExt cx="2704226" cy="3095449"/>
          </a:xfrm>
        </p:grpSpPr>
        <p:sp>
          <p:nvSpPr>
            <p:cNvPr id="3" name="TextBox 2"/>
            <p:cNvSpPr txBox="1"/>
            <p:nvPr/>
          </p:nvSpPr>
          <p:spPr>
            <a:xfrm>
              <a:off x="283481" y="180648"/>
              <a:ext cx="2704226" cy="3095449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 prst="convex"/>
              <a:contourClr>
                <a:schemeClr val="accent3">
                  <a:shade val="30000"/>
                  <a:satMod val="120000"/>
                </a:schemeClr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2">
                      <a:lumMod val="25000"/>
                    </a:schemeClr>
                  </a:solidFill>
                </a:rPr>
                <a:t>ЧУКОТСКИЕ</a:t>
              </a:r>
            </a:p>
            <a:p>
              <a:pPr algn="ctr"/>
              <a:endParaRPr lang="ru-RU" sz="280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ru-RU" sz="2800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ru-RU" sz="2800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ru-RU" sz="2800" b="1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endParaRPr lang="ru-RU" sz="2800" b="1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endParaRPr lang="ru-RU" sz="2800" b="1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r>
                <a:rPr lang="ru-RU" sz="2800" b="1" dirty="0" smtClean="0">
                  <a:solidFill>
                    <a:schemeClr val="bg2">
                      <a:lumMod val="25000"/>
                    </a:schemeClr>
                  </a:solidFill>
                </a:rPr>
                <a:t>СКАЗКИ</a:t>
              </a:r>
              <a:endParaRPr lang="ru-RU" sz="28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pic>
          <p:nvPicPr>
            <p:cNvPr id="40" name="Picture 3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277" y="668089"/>
              <a:ext cx="1620633" cy="196524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573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73216"/>
            <a:ext cx="1313310" cy="13133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1114" y="188640"/>
            <a:ext cx="6624736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/>
                <a:ea typeface="Times New Roman"/>
              </a:rPr>
              <a:t>Космогонические предания </a:t>
            </a:r>
            <a:endParaRPr lang="ru-RU" sz="3200" b="1" dirty="0" smtClean="0">
              <a:latin typeface="Times New Roman"/>
              <a:ea typeface="Times New Roman"/>
            </a:endParaRPr>
          </a:p>
          <a:p>
            <a:pPr algn="ctr"/>
            <a:r>
              <a:rPr lang="ru-RU" sz="3200" b="1" dirty="0" smtClean="0">
                <a:latin typeface="Times New Roman"/>
                <a:ea typeface="Times New Roman"/>
              </a:rPr>
              <a:t>и мифы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5048" y="1484784"/>
            <a:ext cx="87265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К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сказкам космогонического и мифологического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содержания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отнести сказания в фантастической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отражающие представление людей о происхождении Земли, небесных тел, об окружающем мире и опыте существования в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нём.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2832862"/>
            <a:ext cx="37926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мифологических сказках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чукчей основным персонажем является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Ворон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Куркыль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добывает свет, похищая, у злых духов, мячи, в которых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зашиты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солнце, луна, звёзды, проклёвывает отверстие, и таким образом, возвращает людям свет.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>
            <a:hlinkClick r:id="rId4" action="ppaction://hlinkpres?slideindex=1&amp;slidetitle="/>
          </p:cNvPr>
          <p:cNvSpPr/>
          <p:nvPr/>
        </p:nvSpPr>
        <p:spPr>
          <a:xfrm>
            <a:off x="155688" y="6165304"/>
            <a:ext cx="4363284" cy="423465"/>
          </a:xfrm>
          <a:prstGeom prst="round2DiagRect">
            <a:avLst>
              <a:gd name="adj1" fmla="val 50000"/>
              <a:gd name="adj2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«Ворон 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 лиса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Нутэнэут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»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Светланка\Desktop\ФОЛЬКЛОР ЧУКОТКИ\ФОЛЬКЛОР ЧУКОТКИ\Чукотские сказки\Ворон\fullsiz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85" y="2826131"/>
            <a:ext cx="4412736" cy="312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84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3" y="5398910"/>
            <a:ext cx="1300263" cy="13002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2485" y="305094"/>
            <a:ext cx="396044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/>
                <a:ea typeface="Times New Roman"/>
              </a:rPr>
              <a:t>Сказки о </a:t>
            </a:r>
            <a:r>
              <a:rPr lang="ru-RU" sz="3200" b="1" dirty="0" smtClean="0">
                <a:latin typeface="Times New Roman"/>
                <a:ea typeface="Times New Roman"/>
              </a:rPr>
              <a:t>животных</a:t>
            </a:r>
            <a:endParaRPr lang="ru-RU" sz="3200" b="1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82748" y="5981484"/>
            <a:ext cx="6093295" cy="611087"/>
          </a:xfrm>
          <a:prstGeom prst="round2DiagRect">
            <a:avLst>
              <a:gd name="adj1" fmla="val 50000"/>
              <a:gd name="adj2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2266492"/>
            <a:ext cx="351697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Наши 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предки жили в гармонии с природой и не выделялись, а наоборот, человек ставил себя в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ряд животными и птицами.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Ведь жизнь древних охотников с незапамятных времён целиком зависела от удачного промысла на диких оленей 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морских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животных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ветланка\Desktop\ФОЛЬКЛОР ЧУКОТКИ\ФОЛЬКЛОР ЧУКОТКИ\Чукотские сказки\Лиса и медведь\chukotskaya-skazka-xvo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09" y="2420638"/>
            <a:ext cx="5009503" cy="318908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19" y="980728"/>
            <a:ext cx="86992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Особый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интерес представляют чукотские сказки о животных. Они и отличаются от других видов сказок тем, что главными действующими лицами в них выступают животные: тундровые и морские, птицы, зверьки, насекомые, которые ведут себя в сказках как люди.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7" name="Прямоугольник 6">
            <a:hlinkClick r:id="rId5" action="ppaction://hlinkpres?slideindex=1&amp;slidetitle="/>
          </p:cNvPr>
          <p:cNvSpPr/>
          <p:nvPr/>
        </p:nvSpPr>
        <p:spPr>
          <a:xfrm>
            <a:off x="293309" y="6086973"/>
            <a:ext cx="61588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«Как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евражка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и медведь норами поменялись»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34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173" y="5229200"/>
            <a:ext cx="1501552" cy="142954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234969"/>
            <a:ext cx="7128792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/>
                <a:ea typeface="Times New Roman"/>
              </a:rPr>
              <a:t>Волшебно-мифологические </a:t>
            </a:r>
            <a:r>
              <a:rPr lang="ru-RU" sz="3200" b="1" dirty="0" smtClean="0">
                <a:latin typeface="Times New Roman"/>
                <a:ea typeface="Times New Roman"/>
              </a:rPr>
              <a:t>сказки</a:t>
            </a:r>
            <a:endParaRPr lang="ru-RU" sz="3200" b="1" dirty="0"/>
          </a:p>
        </p:txBody>
      </p:sp>
      <p:sp>
        <p:nvSpPr>
          <p:cNvPr id="4" name="Прямоугольник с двумя скругленными противолежащими углами 3">
            <a:hlinkClick r:id="rId4" action="ppaction://hlinkfile"/>
          </p:cNvPr>
          <p:cNvSpPr/>
          <p:nvPr/>
        </p:nvSpPr>
        <p:spPr>
          <a:xfrm>
            <a:off x="227832" y="5943973"/>
            <a:ext cx="4632200" cy="509364"/>
          </a:xfrm>
          <a:prstGeom prst="round2DiagRect">
            <a:avLst>
              <a:gd name="adj1" fmla="val 50000"/>
              <a:gd name="adj2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«Всемогущая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Катгыргын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» 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1009050"/>
            <a:ext cx="449636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Волшебные чукотские сказки повествуют о чудесных событиях и превращениях. В этих сказках одухотворённая природа наполняется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существами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одни из которых выступают в роли волшебных помощников главного героя, другие – в роли носителей враждебных сил. Положительные герои этих сказок – люди, как правило, выходят победителями в борьбе со злом.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581128"/>
            <a:ext cx="68152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Герои волшебных чукотских сказок – великаны, фантастические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существа.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 тем в волшебных сказках посвящено животным как хозяевам и помощникам человека.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Светланка\Desktop\ФОЛЬКЛОР ЧУКОТКИ\ФОЛЬКЛОР ЧУКОТКИ\Чукотские сказки\Всемогущая Катгыргын\0_Skazk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74" y="1159877"/>
            <a:ext cx="4040472" cy="317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02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31142"/>
            <a:ext cx="1314464" cy="131446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1550" y="244843"/>
            <a:ext cx="6444208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/>
                <a:ea typeface="Times New Roman"/>
              </a:rPr>
              <a:t>Героические и исторические предания и сказания</a:t>
            </a:r>
            <a:endParaRPr lang="ru-RU" sz="3200" b="1" dirty="0"/>
          </a:p>
        </p:txBody>
      </p:sp>
      <p:sp>
        <p:nvSpPr>
          <p:cNvPr id="5" name="Прямоугольник с двумя скругленными противолежащими углами 4">
            <a:hlinkClick r:id="rId4" action="ppaction://hlinkfile"/>
          </p:cNvPr>
          <p:cNvSpPr/>
          <p:nvPr/>
        </p:nvSpPr>
        <p:spPr>
          <a:xfrm>
            <a:off x="1403648" y="6171381"/>
            <a:ext cx="3024336" cy="472894"/>
          </a:xfrm>
          <a:prstGeom prst="round2DiagRect">
            <a:avLst>
              <a:gd name="adj1" fmla="val 50000"/>
              <a:gd name="adj2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Ванкачкор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»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35080" y="1484784"/>
            <a:ext cx="51803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Основой героических сказаний являются реальные исторические события —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межплеменных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столкновениях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оленных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чукчей с иноземцами.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215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Героями этих сказаний выступают сильные и отважные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ведущие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борьбу со своими обидчиками,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которых непременно побеждают.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Героические сказания выражаются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личном примерном поведении героя, в установлении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справедливости.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1026" name="Picture 2" descr="C:\Users\Светланка\Desktop\ФОЛЬКЛОР ЧУКОТКИ\Чукотские сказки\63c5ce931f918dee903cfb15012f7e8c--fairy-tale-illustrations-folklo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22061"/>
            <a:ext cx="3555568" cy="347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9512" y="4718950"/>
            <a:ext cx="777686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большая часть чукчей оставалась в тундре, занимаясь охотой на дикого оленя и рыболовством. Так появились чукотские предания и сказки, повествующие о сильных, ловких и смелых охотниках на диких оленей, которых они добывали при помощи копья и лука со стрелами.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56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2289</TotalTime>
  <Words>783</Words>
  <Application>Microsoft Office PowerPoint</Application>
  <PresentationFormat>Экран (4:3)</PresentationFormat>
  <Paragraphs>67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Светланка</dc:creator>
  <cp:lastModifiedBy>User</cp:lastModifiedBy>
  <cp:revision>135</cp:revision>
  <dcterms:created xsi:type="dcterms:W3CDTF">2020-04-27T21:00:35Z</dcterms:created>
  <dcterms:modified xsi:type="dcterms:W3CDTF">2020-06-17T22:26:07Z</dcterms:modified>
</cp:coreProperties>
</file>